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1"/>
            <a:ext cx="7772400" cy="215265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Bahnschrift Condensed" pitchFamily="34" charset="0"/>
              </a:rPr>
              <a:t>Practicing Development Communication</a:t>
            </a:r>
            <a:r>
              <a:rPr lang="en-US" dirty="0" smtClean="0">
                <a:solidFill>
                  <a:srgbClr val="7030A0"/>
                </a:solidFill>
                <a:latin typeface="Bahnschrift Condensed" pitchFamily="34" charset="0"/>
              </a:rPr>
              <a:t/>
            </a:r>
            <a:br>
              <a:rPr lang="en-US" dirty="0" smtClean="0">
                <a:solidFill>
                  <a:srgbClr val="7030A0"/>
                </a:solidFill>
                <a:latin typeface="Bahnschrift Condensed" pitchFamily="34" charset="0"/>
              </a:rPr>
            </a:br>
            <a:r>
              <a:rPr lang="en-US" sz="2800" dirty="0" smtClean="0">
                <a:latin typeface="Bahnschrift" pitchFamily="34" charset="0"/>
              </a:rPr>
              <a:t>PPT 6, Unit 4</a:t>
            </a:r>
            <a:endParaRPr lang="en-US" sz="2800" dirty="0">
              <a:latin typeface="Bahnschrif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Bahnschrift Light Condensed" pitchFamily="34" charset="0"/>
                <a:cs typeface="Cordia New" pitchFamily="34" charset="-34"/>
              </a:rPr>
              <a:t>Paper: Development Communication</a:t>
            </a:r>
            <a:br>
              <a:rPr lang="en-US" sz="1800" dirty="0">
                <a:solidFill>
                  <a:schemeClr val="accent5">
                    <a:lumMod val="75000"/>
                  </a:schemeClr>
                </a:solidFill>
                <a:latin typeface="Bahnschrift Light Condensed" pitchFamily="34" charset="0"/>
                <a:cs typeface="Cordia New" pitchFamily="34" charset="-34"/>
              </a:rPr>
            </a:b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Bahnschrift Light Condensed" pitchFamily="34" charset="0"/>
                <a:cs typeface="Cordia New" pitchFamily="34" charset="-34"/>
              </a:rPr>
              <a:t>Course: BJMC </a:t>
            </a:r>
            <a:br>
              <a:rPr lang="en-US" sz="1800" dirty="0">
                <a:solidFill>
                  <a:schemeClr val="accent5">
                    <a:lumMod val="75000"/>
                  </a:schemeClr>
                </a:solidFill>
                <a:latin typeface="Bahnschrift Light Condensed" pitchFamily="34" charset="0"/>
                <a:cs typeface="Cordia New" pitchFamily="34" charset="-34"/>
              </a:rPr>
            </a:b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Bahnschrift Light Condensed" pitchFamily="34" charset="0"/>
                <a:cs typeface="Cordia New" pitchFamily="34" charset="-34"/>
              </a:rPr>
              <a:t>Semester: II</a:t>
            </a:r>
            <a:br>
              <a:rPr lang="en-US" sz="1800" dirty="0">
                <a:solidFill>
                  <a:schemeClr val="accent5">
                    <a:lumMod val="75000"/>
                  </a:schemeClr>
                </a:solidFill>
                <a:latin typeface="Bahnschrift Light Condensed" pitchFamily="34" charset="0"/>
                <a:cs typeface="Cordia New" pitchFamily="34" charset="-34"/>
              </a:rPr>
            </a:b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Bahnschrift Light Condensed" pitchFamily="34" charset="0"/>
                <a:cs typeface="Cordia New" pitchFamily="34" charset="-34"/>
              </a:rPr>
              <a:t>Dr.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  <a:latin typeface="Bahnschrift Light Condensed" pitchFamily="34" charset="0"/>
                <a:cs typeface="Cordia New" pitchFamily="34" charset="-34"/>
              </a:rPr>
              <a:t>Shyama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Bahnschrift Light Condensed" pitchFamily="34" charset="0"/>
                <a:cs typeface="Cordia New" pitchFamily="34" charset="-34"/>
              </a:rPr>
              <a:t> Prasad Mukherjee University, Ranchi</a:t>
            </a:r>
            <a:br>
              <a:rPr lang="en-US" sz="1800" dirty="0">
                <a:solidFill>
                  <a:schemeClr val="accent5">
                    <a:lumMod val="75000"/>
                  </a:schemeClr>
                </a:solidFill>
                <a:latin typeface="Bahnschrift Light Condensed" pitchFamily="34" charset="0"/>
                <a:cs typeface="Cordia New" pitchFamily="34" charset="-34"/>
              </a:rPr>
            </a:b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Bahnschrift Light Condensed" pitchFamily="34" charset="0"/>
                <a:cs typeface="Cordia New" pitchFamily="34" charset="-34"/>
              </a:rPr>
              <a:t>Teacher’s Name: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  <a:latin typeface="Bahnschrift Light Condensed" pitchFamily="34" charset="0"/>
                <a:cs typeface="Cordia New" pitchFamily="34" charset="-34"/>
              </a:rPr>
              <a:t>Sumedha</a:t>
            </a:r>
            <a:r>
              <a:rPr lang="en-US" sz="1800" dirty="0">
                <a:solidFill>
                  <a:schemeClr val="accent5">
                    <a:lumMod val="75000"/>
                  </a:schemeClr>
                </a:solidFill>
                <a:latin typeface="Bahnschrift Light Condensed" pitchFamily="34" charset="0"/>
                <a:cs typeface="Cordia New" pitchFamily="34" charset="-34"/>
              </a:rPr>
              <a:t> </a:t>
            </a:r>
            <a:r>
              <a:rPr lang="en-US" sz="1800" dirty="0" err="1">
                <a:solidFill>
                  <a:schemeClr val="accent5">
                    <a:lumMod val="75000"/>
                  </a:schemeClr>
                </a:solidFill>
                <a:latin typeface="Bahnschrift Light Condensed" pitchFamily="34" charset="0"/>
                <a:cs typeface="Cordia New" pitchFamily="34" charset="-34"/>
              </a:rPr>
              <a:t>Chaudhury</a:t>
            </a:r>
            <a:endParaRPr lang="en-IN" sz="1800" dirty="0">
              <a:solidFill>
                <a:schemeClr val="accent5">
                  <a:lumMod val="75000"/>
                </a:schemeClr>
              </a:solidFill>
              <a:latin typeface="Bahnschrift Light Condensed" pitchFamily="34" charset="0"/>
              <a:cs typeface="Cordia New" pitchFamily="34" charset="-34"/>
            </a:endParaRPr>
          </a:p>
          <a:p>
            <a:endParaRPr lang="en-US" sz="1800" dirty="0">
              <a:latin typeface="Bahnschrift Light Condense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410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 Strategy continuation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ii) </a:t>
            </a:r>
            <a:r>
              <a:rPr lang="en-US" b="1" dirty="0" smtClean="0">
                <a:solidFill>
                  <a:srgbClr val="FF0000"/>
                </a:solidFill>
                <a:latin typeface="Bahnschrift Condensed" pitchFamily="34" charset="0"/>
              </a:rPr>
              <a:t>Identify </a:t>
            </a:r>
            <a:r>
              <a:rPr lang="en-US" b="1" dirty="0">
                <a:solidFill>
                  <a:srgbClr val="FF0000"/>
                </a:solidFill>
                <a:latin typeface="Bahnschrift Condensed" pitchFamily="34" charset="0"/>
              </a:rPr>
              <a:t>the elements of a model communication </a:t>
            </a:r>
            <a:r>
              <a:rPr lang="en-US" b="1" dirty="0" smtClean="0">
                <a:solidFill>
                  <a:srgbClr val="FF0000"/>
                </a:solidFill>
                <a:latin typeface="Bahnschrift Condensed" pitchFamily="34" charset="0"/>
              </a:rPr>
              <a:t>strategy</a:t>
            </a:r>
            <a:r>
              <a:rPr lang="en-US" b="1" dirty="0" smtClean="0">
                <a:latin typeface="Bahnschrift Condensed" pitchFamily="34" charset="0"/>
              </a:rPr>
              <a:t>: </a:t>
            </a:r>
          </a:p>
          <a:p>
            <a:pPr marL="0" indent="0" algn="just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role of a structured and codified communication strategy becomes critical. In general, communication strategies seek to do one or more of three things: communicate about results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communicate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for results (harness communication as a tool as well as a process for the effective delivery of aid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otherwise known as “communication for development” or “C4D”); and invest in development education (to stimulate or deepen the general public’s interest in development and development-related issues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696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elements included stepwise are </a:t>
            </a:r>
            <a:r>
              <a:rPr lang="en-US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Introduction, Background &amp; context, Vision, Purpose/Objective, Target audiences, Key messages, Channels, Tactics, Messengers, Implementation Plan, Available Resources, Monitoring-Learning-Evaluation, and Managing Expectations and Risks (Crisis Management)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099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150</Words>
  <Application>Microsoft Office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Practicing Development Communication PPT 6, Unit 4</vt:lpstr>
      <vt:lpstr>Communication Strategy continuation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Practicing Development Communication PPT 6</dc:title>
  <dc:creator>SUMEDHA</dc:creator>
  <cp:lastModifiedBy>SUMEDHA</cp:lastModifiedBy>
  <cp:revision>7</cp:revision>
  <dcterms:created xsi:type="dcterms:W3CDTF">2006-08-16T00:00:00Z</dcterms:created>
  <dcterms:modified xsi:type="dcterms:W3CDTF">2020-06-24T06:01:32Z</dcterms:modified>
</cp:coreProperties>
</file>